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9" r:id="rId7"/>
    <p:sldId id="263" r:id="rId8"/>
    <p:sldId id="264" r:id="rId9"/>
    <p:sldId id="272" r:id="rId10"/>
    <p:sldId id="265" r:id="rId11"/>
    <p:sldId id="266" r:id="rId12"/>
    <p:sldId id="270" r:id="rId13"/>
    <p:sldId id="271" r:id="rId14"/>
    <p:sldId id="267" r:id="rId15"/>
    <p:sldId id="268" r:id="rId16"/>
  </p:sldIdLst>
  <p:sldSz cx="9144000" cy="6858000" type="screen4x3"/>
  <p:notesSz cx="6858000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A6386-4877-49D5-981F-17EF48DF17EE}" type="datetime10">
              <a:rPr lang="ru-RU" smtClean="0"/>
              <a:t>11:54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28462-9DB8-41DF-BB4F-B8A47145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32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CA21-CC53-44D5-8B49-26B7E8BB88A4}" type="datetime10">
              <a:rPr lang="ru-RU" smtClean="0"/>
              <a:t>11:54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191F-E1FE-48F2-8784-35C4714AC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32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4404-5EFB-4A6B-BC36-FD9A731F5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8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4768-170D-443B-8FCD-7CAB2E968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3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695A-2720-477B-AB70-A0032EB09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4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2036-AAD5-4A2C-83A6-1C354AC09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F4C5-662B-4AE6-9B2B-CAD73F9B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4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5216-61F1-4207-A059-FA4B8A689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6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DCBE-6D62-4E76-8310-5729EF028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4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2976-B440-459F-B08A-EB7A22CEA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4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0DB0-6809-4B66-9996-7FC4A47F1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1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78D9-04D8-4233-9CCA-EB24BB2F4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F13D-B1C3-4173-BEEE-06C7A5BEE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87EE-622D-417B-8FB1-F87A347C4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2028F80-DCB2-4FB1-A49E-AB67CC297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Табличные базы данных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600" dirty="0"/>
              <a:t>записи</a:t>
            </a:r>
            <a:r>
              <a:rPr lang="ru-RU" sz="6600"/>
              <a:t>, </a:t>
            </a:r>
            <a:r>
              <a:rPr lang="ru-RU" sz="6600" smtClean="0"/>
              <a:t>столбцы и </a:t>
            </a:r>
            <a:r>
              <a:rPr lang="ru-RU" sz="6600" dirty="0"/>
              <a:t>типы </a:t>
            </a:r>
            <a:r>
              <a:rPr lang="ru-RU" sz="6600" dirty="0" smtClean="0"/>
              <a:t>данных.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управления базами данных (СУБД)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76700"/>
            <a:ext cx="8229600" cy="20494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Системы, работающие с реляционными базами данных, </a:t>
            </a:r>
            <a:r>
              <a:rPr lang="ru-RU" sz="2400" i="1" dirty="0" smtClean="0">
                <a:solidFill>
                  <a:srgbClr val="FF0000"/>
                </a:solidFill>
              </a:rPr>
              <a:t>называются реляционными </a:t>
            </a:r>
            <a:r>
              <a:rPr lang="ru-RU" sz="2400" b="1" i="1" dirty="0" smtClean="0">
                <a:solidFill>
                  <a:srgbClr val="FF0000"/>
                </a:solidFill>
              </a:rPr>
              <a:t>СУБД</a:t>
            </a:r>
            <a:r>
              <a:rPr lang="ru-RU" sz="2400" b="1" i="1" dirty="0" smtClean="0">
                <a:solidFill>
                  <a:srgbClr val="0000FF"/>
                </a:solidFill>
              </a:rPr>
              <a:t>. </a:t>
            </a:r>
          </a:p>
          <a:p>
            <a:pPr marL="0" indent="0" eaLnBrk="1" hangingPunct="1">
              <a:buFontTx/>
              <a:buNone/>
            </a:pPr>
            <a:r>
              <a:rPr lang="ru-RU" sz="2400" dirty="0" smtClean="0"/>
              <a:t>С помощью реляционной СУБД можно работать как с </a:t>
            </a:r>
            <a:r>
              <a:rPr lang="ru-RU" sz="2400" dirty="0" smtClean="0">
                <a:solidFill>
                  <a:srgbClr val="FF0000"/>
                </a:solidFill>
              </a:rPr>
              <a:t>однотабличной базой данных</a:t>
            </a:r>
            <a:r>
              <a:rPr lang="ru-RU" sz="2400" dirty="0" smtClean="0"/>
              <a:t>, так и с базой, состоящей из множества связанных между собой таблиц.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280400" cy="207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Программное обеспечение, предназначенное для работы с базами данных, называется </a:t>
            </a:r>
            <a:r>
              <a:rPr lang="ru-RU" b="1" dirty="0">
                <a:solidFill>
                  <a:srgbClr val="FF0000"/>
                </a:solidFill>
              </a:rPr>
              <a:t>системой управления базами данных </a:t>
            </a:r>
            <a:r>
              <a:rPr lang="ru-RU" dirty="0">
                <a:solidFill>
                  <a:srgbClr val="FF0000"/>
                </a:solidFill>
              </a:rPr>
              <a:t>(СУБД).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Самое главное: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База данных</a:t>
            </a:r>
            <a:r>
              <a:rPr lang="ru-RU" sz="1700" dirty="0" smtClean="0"/>
              <a:t> — организованная совокупность данных, предназначенная для длительного хранения во внешней па­мяти компьютера и постоянного применения.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Фактографическая БД</a:t>
            </a:r>
            <a:r>
              <a:rPr lang="ru-RU" sz="1700" dirty="0" smtClean="0"/>
              <a:t> содержит краткие сведения об опи­сываемых объектах, представленные в строго определенном формате.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Документальная БД</a:t>
            </a:r>
            <a:r>
              <a:rPr lang="ru-RU" sz="1700" dirty="0" smtClean="0"/>
              <a:t> содержит обширную информацию са­мого разного типа: текстовую, графическую, звуковую, мультимедийную.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Распределенной </a:t>
            </a:r>
            <a:r>
              <a:rPr lang="ru-RU" sz="1700" dirty="0" smtClean="0"/>
              <a:t>называется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база данных</a:t>
            </a:r>
            <a:r>
              <a:rPr lang="ru-RU" sz="1700" dirty="0" smtClean="0"/>
              <a:t>, разные части которой хранятся на различных компьютерах сети.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 система</a:t>
            </a:r>
            <a:r>
              <a:rPr lang="ru-RU" sz="1700" dirty="0" smtClean="0"/>
              <a:t> — это совокупность базы данных и всего комплекса аппаратно-программных средств для ее хранения, изменения и поиска информации, для взаимо­действия с пользователем.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Реляционные базы данных</a:t>
            </a:r>
            <a:r>
              <a:rPr lang="ru-RU" sz="1700" dirty="0" smtClean="0"/>
              <a:t> имеют табличную организацию. Строка таблицы называется записью, столбец — полем.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Таблица имеет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первичный ключ</a:t>
            </a:r>
            <a:r>
              <a:rPr lang="ru-RU" sz="1700" dirty="0" smtClean="0"/>
              <a:t>, отличающий записи друг от друга. Ключом может быть одно поле (простой ключ) или несколько полей (составной ключ).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Каждое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поле</a:t>
            </a:r>
            <a:r>
              <a:rPr lang="ru-RU" sz="1700" dirty="0" smtClean="0"/>
              <a:t> таблицы имеет свое уникальное имя и тип. Тип определяет, какого рода информация хранится в поле и какие действия с ней можно производить.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В БД используются четыре основных типа полей: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числовой, символьный, логический, «дата».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Программное обеспечение, предназначенное для работы с базами данных, называется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</a:rPr>
              <a:t>системой управления базами данных </a:t>
            </a:r>
            <a:r>
              <a:rPr lang="ru-RU" sz="1700" dirty="0" smtClean="0">
                <a:solidFill>
                  <a:srgbClr val="FF0000"/>
                </a:solidFill>
              </a:rPr>
              <a:t>(СУБД).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23963"/>
              </p:ext>
            </p:extLst>
          </p:nvPr>
        </p:nvGraphicFramePr>
        <p:xfrm>
          <a:off x="1259632" y="1700808"/>
          <a:ext cx="6552728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Имена полей </a:t>
                      </a:r>
                      <a:b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СТРАНА </a:t>
                      </a:r>
                      <a:b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СТОЛИЦА </a:t>
                      </a:r>
                      <a:b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ПЛОЩАДЬ </a:t>
                      </a:r>
                      <a:b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ЯЗЫКИ </a:t>
                      </a:r>
                      <a:b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КАРТА 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Типы данных </a:t>
                      </a:r>
                      <a:b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48035"/>
            <a:ext cx="8568952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Задание: для следующих полей определить тип.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96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Могут ли эти данные быть ключом?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фамилия</a:t>
            </a:r>
            <a:r>
              <a:rPr lang="ru-RU" dirty="0"/>
              <a:t> </a:t>
            </a:r>
          </a:p>
          <a:p>
            <a:r>
              <a:rPr lang="ru-RU" dirty="0" smtClean="0"/>
              <a:t>имя</a:t>
            </a:r>
            <a:r>
              <a:rPr lang="ru-RU" dirty="0"/>
              <a:t> </a:t>
            </a:r>
          </a:p>
          <a:p>
            <a:r>
              <a:rPr lang="ru-RU" dirty="0" smtClean="0"/>
              <a:t>номер </a:t>
            </a:r>
            <a:r>
              <a:rPr lang="ru-RU" dirty="0"/>
              <a:t>паспорта </a:t>
            </a:r>
          </a:p>
          <a:p>
            <a:r>
              <a:rPr lang="ru-RU" dirty="0" smtClean="0"/>
              <a:t>номер </a:t>
            </a:r>
            <a:r>
              <a:rPr lang="ru-RU" dirty="0"/>
              <a:t>дома </a:t>
            </a:r>
          </a:p>
          <a:p>
            <a:r>
              <a:rPr lang="ru-RU" dirty="0" smtClean="0"/>
              <a:t>регистрационный </a:t>
            </a:r>
            <a:r>
              <a:rPr lang="ru-RU" dirty="0"/>
              <a:t>номер автомобиля </a:t>
            </a:r>
          </a:p>
          <a:p>
            <a:r>
              <a:rPr lang="ru-RU" dirty="0" smtClean="0"/>
              <a:t>город </a:t>
            </a:r>
            <a:r>
              <a:rPr lang="ru-RU" dirty="0"/>
              <a:t>проживания </a:t>
            </a:r>
          </a:p>
          <a:p>
            <a:r>
              <a:rPr lang="ru-RU" dirty="0" smtClean="0"/>
              <a:t>дата </a:t>
            </a:r>
            <a:r>
              <a:rPr lang="ru-RU" dirty="0"/>
              <a:t>выполнения работы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5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Учить конспект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48"/>
          <a:stretch/>
        </p:blipFill>
        <p:spPr>
          <a:xfrm>
            <a:off x="108173" y="2132856"/>
            <a:ext cx="8928323" cy="463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Вопросы для повторения: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База данных</a:t>
            </a:r>
            <a:r>
              <a:rPr lang="ru-RU" sz="2800" dirty="0" smtClean="0"/>
              <a:t> 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содержит Фактографическая БД</a:t>
            </a:r>
            <a:r>
              <a:rPr lang="ru-RU" sz="2800" dirty="0" smtClean="0"/>
              <a:t> ?.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содержит Документальная БД</a:t>
            </a:r>
            <a:r>
              <a:rPr lang="ru-RU" sz="2800" dirty="0" smtClean="0"/>
              <a:t> 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называется база данных</a:t>
            </a:r>
            <a:r>
              <a:rPr lang="ru-RU" sz="2800" dirty="0" smtClean="0"/>
              <a:t>, разные части которой хранятся на различных компьютерах сети?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информационная система?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Какую структуру имеют Реляционные базы данных</a:t>
            </a:r>
            <a:r>
              <a:rPr lang="ru-RU" sz="2800" dirty="0" smtClean="0"/>
              <a:t> 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Что такое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первичный ключ</a:t>
            </a:r>
            <a:r>
              <a:rPr lang="ru-RU" sz="2800" dirty="0" smtClean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Назовите четыре основных типа полей.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Что такое </a:t>
            </a:r>
            <a:r>
              <a:rPr lang="ru-RU" sz="2800" b="1" dirty="0" smtClean="0"/>
              <a:t>система управления базами данных </a:t>
            </a:r>
            <a:r>
              <a:rPr lang="ru-RU" sz="2800" dirty="0" smtClean="0"/>
              <a:t>(СУБД).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14725"/>
          </a:xfr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76200" cmpd="tri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База данных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(БД) — совокупность определенным образом организованной информации на какую-то тему (в рамках некоторой предметной области)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Примеры: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база данных книжного фонда библиотеки;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база данных кадрового состава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база   данных   законодательных   актов   в   области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уголовного права;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база данных современных эстрадных песен.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1641475"/>
          </a:xfrm>
          <a:solidFill>
            <a:srgbClr val="FF0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Базы данных бывают: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фактографическими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документальными.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96300" cy="406558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фактографических БД</a:t>
            </a:r>
            <a:r>
              <a:rPr lang="ru-RU" i="1" dirty="0" smtClean="0"/>
              <a:t> </a:t>
            </a:r>
            <a:r>
              <a:rPr lang="ru-RU" dirty="0" smtClean="0"/>
              <a:t>содержатся краткие сведения об описываемых объектах, представленные в строго определенном формате.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документальная БД</a:t>
            </a:r>
            <a:r>
              <a:rPr lang="ru-RU" i="1" dirty="0" smtClean="0"/>
              <a:t> </a:t>
            </a:r>
            <a:r>
              <a:rPr lang="ru-RU" dirty="0" smtClean="0"/>
              <a:t>содержит обширную информацию самого разного типа: текстовую, графическую, звуковую, мультимедийную.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  <a:solidFill>
            <a:srgbClr val="FF0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пользователя осуществляет информационная система.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3287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Примерами информационных систем являются </a:t>
            </a:r>
            <a:r>
              <a:rPr lang="ru-RU" sz="2400" dirty="0" smtClean="0">
                <a:solidFill>
                  <a:srgbClr val="0000FF"/>
                </a:solidFill>
              </a:rPr>
              <a:t>системы продажи билетов на пассажирские поезда</a:t>
            </a:r>
            <a:r>
              <a:rPr lang="ru-RU" sz="2400" dirty="0" smtClean="0"/>
              <a:t> и самолеты. </a:t>
            </a:r>
            <a:r>
              <a:rPr lang="en-US" sz="2400" dirty="0" smtClean="0">
                <a:solidFill>
                  <a:srgbClr val="0000FF"/>
                </a:solidFill>
              </a:rPr>
              <a:t>WWW</a:t>
            </a:r>
            <a:r>
              <a:rPr lang="en-US" sz="2400" dirty="0" smtClean="0"/>
              <a:t> </a:t>
            </a:r>
            <a:r>
              <a:rPr lang="ru-RU" sz="2400" dirty="0" smtClean="0"/>
              <a:t>— это тоже пример глобальной информационной системы.</a:t>
            </a:r>
          </a:p>
        </p:txBody>
      </p:sp>
      <p:graphicFrame>
        <p:nvGraphicFramePr>
          <p:cNvPr id="5139" name="Group 19"/>
          <p:cNvGraphicFramePr>
            <a:graphicFrameLocks noGrp="1"/>
          </p:cNvGraphicFramePr>
          <p:nvPr/>
        </p:nvGraphicFramePr>
        <p:xfrm>
          <a:off x="250825" y="1628775"/>
          <a:ext cx="8642350" cy="3017838"/>
        </p:xfrm>
        <a:graphic>
          <a:graphicData uri="http://schemas.openxmlformats.org/drawingml/2006/table">
            <a:tbl>
              <a:tblPr/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Информационная система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— это совокупность базы данных и всего комплекса аппаратно-программных средств для ее хранения, изменения и поиска информации, для взаимодействия с пользователем.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Реляционные базы данных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Информация в базах данных может быть организована по-разному. </a:t>
            </a:r>
          </a:p>
          <a:p>
            <a:pPr eaLnBrk="1" hangingPunct="1"/>
            <a:r>
              <a:rPr lang="ru-RU" dirty="0" smtClean="0"/>
              <a:t>Чаще всего используется табличный способ.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4149725"/>
            <a:ext cx="8280400" cy="1978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Реляционные базы данных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имеют табличную форму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076"/>
            <a:ext cx="8229600" cy="617612"/>
          </a:xfrm>
        </p:spPr>
        <p:txBody>
          <a:bodyPr/>
          <a:lstStyle/>
          <a:p>
            <a:r>
              <a:rPr lang="ru-RU" sz="3600" dirty="0"/>
              <a:t>Пример: записная книжка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702875"/>
              </p:ext>
            </p:extLst>
          </p:nvPr>
        </p:nvGraphicFramePr>
        <p:xfrm>
          <a:off x="2195736" y="2780928"/>
          <a:ext cx="681573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Фамилия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Телефон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Сидоров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111-11-11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sidorov@mail.ru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Иванов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222-22-22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Ivanov@mail.ru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Петров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333-33-33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petrov@mail.ru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5223" y="856839"/>
            <a:ext cx="8785225" cy="101953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mpd="thinThick"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kern="0" dirty="0" smtClean="0">
                <a:solidFill>
                  <a:srgbClr val="0000FF"/>
                </a:solidFill>
              </a:rPr>
              <a:t>В реляционных БД строка таблицы называется </a:t>
            </a:r>
            <a:r>
              <a:rPr lang="ru-RU" sz="2400" b="1" i="1" kern="0" dirty="0" smtClean="0">
                <a:solidFill>
                  <a:srgbClr val="0000FF"/>
                </a:solidFill>
              </a:rPr>
              <a:t>записью, </a:t>
            </a:r>
            <a:r>
              <a:rPr lang="ru-RU" sz="2400" kern="0" dirty="0" smtClean="0">
                <a:solidFill>
                  <a:srgbClr val="0000FF"/>
                </a:solidFill>
              </a:rPr>
              <a:t>а столбец — </a:t>
            </a:r>
            <a:r>
              <a:rPr lang="ru-RU" sz="2400" b="1" i="1" kern="0" dirty="0" smtClean="0">
                <a:solidFill>
                  <a:srgbClr val="0000FF"/>
                </a:solidFill>
              </a:rPr>
              <a:t>полем. </a:t>
            </a:r>
            <a:r>
              <a:rPr lang="ru-RU" sz="2400" kern="0" dirty="0" smtClean="0">
                <a:solidFill>
                  <a:srgbClr val="0000FF"/>
                </a:solidFill>
              </a:rPr>
              <a:t>В общем виде это выглядит так:</a:t>
            </a:r>
          </a:p>
        </p:txBody>
      </p:sp>
      <p:sp>
        <p:nvSpPr>
          <p:cNvPr id="7" name="Text Box 109"/>
          <p:cNvSpPr txBox="1">
            <a:spLocks noChangeArrowheads="1"/>
          </p:cNvSpPr>
          <p:nvPr/>
        </p:nvSpPr>
        <p:spPr bwMode="auto">
          <a:xfrm>
            <a:off x="357659" y="4509035"/>
            <a:ext cx="8785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Одна запись содержит информацию об одном объекте той реальной системы, модель которой представлена в таблице.</a:t>
            </a: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Поля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— это различные характеристики (иногда говорят: атрибуты) объекта. Значения полей в одной строке относятся к одному объекту.</a:t>
            </a:r>
            <a:endParaRPr lang="ru-RU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1250" y="1779990"/>
            <a:ext cx="14274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поля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32" y="2174934"/>
            <a:ext cx="2449518" cy="5721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6264" y="2174934"/>
            <a:ext cx="1294986" cy="5386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88692" y="2174934"/>
            <a:ext cx="2027694" cy="5386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88692" y="2174934"/>
            <a:ext cx="140456" cy="5721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44748" y="3169622"/>
            <a:ext cx="1648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записи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stCxn id="22" idx="3"/>
          </p:cNvCxnSpPr>
          <p:nvPr/>
        </p:nvCxnSpPr>
        <p:spPr>
          <a:xfrm flipV="1">
            <a:off x="1893349" y="3384776"/>
            <a:ext cx="367623" cy="1080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3"/>
          </p:cNvCxnSpPr>
          <p:nvPr/>
        </p:nvCxnSpPr>
        <p:spPr>
          <a:xfrm>
            <a:off x="1893349" y="3492788"/>
            <a:ext cx="367623" cy="2493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3"/>
          </p:cNvCxnSpPr>
          <p:nvPr/>
        </p:nvCxnSpPr>
        <p:spPr>
          <a:xfrm>
            <a:off x="1893349" y="3492788"/>
            <a:ext cx="367623" cy="7456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2"/>
          <p:cNvSpPr txBox="1">
            <a:spLocks noChangeArrowheads="1"/>
          </p:cNvSpPr>
          <p:nvPr/>
        </p:nvSpPr>
        <p:spPr bwMode="auto">
          <a:xfrm>
            <a:off x="179388" y="5876925"/>
            <a:ext cx="8785225" cy="774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реляционной базе данных 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должно быть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совпадающих записей.</a:t>
            </a:r>
          </a:p>
        </p:txBody>
      </p:sp>
    </p:spTree>
    <p:extLst>
      <p:ext uri="{BB962C8B-B14F-4D97-AF65-F5344CB8AC3E}">
        <p14:creationId xmlns:p14="http://schemas.microsoft.com/office/powerpoint/2010/main" val="32644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Первичный ключ БД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16138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Первичным ключом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 базе данных называют поле (или совокупность полей), значение которого не повторяется у разных записей.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3860800"/>
            <a:ext cx="8280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 b="1" dirty="0"/>
              <a:t>В БД «Домашняя библиотека» разные книги могут иметь одного автора, могут совпадать названия книг, год издания, полка. Но инвентарный номер у каждой книги свой (поле НОМЕР). Он-то и является первичным ключом для записей в этой базе данных.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 b="1" dirty="0"/>
              <a:t>Первичным ключом в БД «Погода» является поле ДЕНЬ, так как его значение не повторяется в разных записях.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1143000"/>
          </a:xfrm>
          <a:solidFill>
            <a:srgbClr val="FF0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Типы полей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351837" cy="3168650"/>
          </a:xfrm>
        </p:spPr>
        <p:txBody>
          <a:bodyPr/>
          <a:lstStyle/>
          <a:p>
            <a:pPr marL="0" indent="363538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реляционных базах данных используются четыре основных типа поля:</a:t>
            </a:r>
          </a:p>
          <a:p>
            <a:pPr marL="0" indent="363538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числовой; </a:t>
            </a:r>
          </a:p>
          <a:p>
            <a:pPr marL="0" indent="363538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текстовый (символьный); </a:t>
            </a:r>
          </a:p>
          <a:p>
            <a:pPr marL="0" indent="363538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дата; </a:t>
            </a:r>
          </a:p>
          <a:p>
            <a:pPr marL="0" indent="363538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логический.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569325" cy="1444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Тип поля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определяет множество значений, которые может принимать данное поле в различных записях.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Представление записей базы данных с помощью формы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/>
          <a:p>
            <a:r>
              <a:rPr lang="ru-RU" sz="2800" dirty="0" smtClean="0"/>
              <a:t>Для поочередного ввода, просмотра и редактирования записей базы данных часто используется форма. Форма позволяет последовательно отображать записи в удобном для пользователя виде.</a:t>
            </a:r>
          </a:p>
          <a:p>
            <a:r>
              <a:rPr lang="ru-RU" sz="2800" dirty="0" smtClean="0"/>
              <a:t>Обычно на форме размещаются надписи, являющиеся именами полей базы данных, и поля, в которых отображаются данные выбранной записи базы данных.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3409" r="40208" b="27976"/>
          <a:stretch/>
        </p:blipFill>
        <p:spPr bwMode="auto">
          <a:xfrm>
            <a:off x="-118157" y="188640"/>
            <a:ext cx="927423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93" b="11837"/>
          <a:stretch/>
        </p:blipFill>
        <p:spPr bwMode="auto">
          <a:xfrm>
            <a:off x="-332809" y="441857"/>
            <a:ext cx="9512011" cy="64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773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Оформление по умолчанию</vt:lpstr>
      <vt:lpstr>Табличные базы данных  записи, столбцы и типы данных.</vt:lpstr>
      <vt:lpstr>База данных (БД) — совокупность определенным образом организованной информации на какую-то тему (в рамках некоторой предметной области) </vt:lpstr>
      <vt:lpstr>Базы данных бывают: - фактографическими - документальными.</vt:lpstr>
      <vt:lpstr>Обслуживание пользователя осуществляет информационная система. </vt:lpstr>
      <vt:lpstr>Реляционные базы данных</vt:lpstr>
      <vt:lpstr>Пример: записная книжка </vt:lpstr>
      <vt:lpstr>Первичный ключ БД</vt:lpstr>
      <vt:lpstr>Типы полей</vt:lpstr>
      <vt:lpstr>Представление записей базы данных с помощью формы</vt:lpstr>
      <vt:lpstr>Система управления базами данных (СУБД)</vt:lpstr>
      <vt:lpstr>Самое главное:</vt:lpstr>
      <vt:lpstr>Презентация PowerPoint</vt:lpstr>
      <vt:lpstr>Могут ли эти данные быть ключом?</vt:lpstr>
      <vt:lpstr>Домашнее задание:</vt:lpstr>
      <vt:lpstr>Вопросы для повторения: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и  Информационные системы</dc:title>
  <dc:creator>Мама</dc:creator>
  <cp:lastModifiedBy>Максим Пажитнев</cp:lastModifiedBy>
  <cp:revision>30</cp:revision>
  <cp:lastPrinted>2017-03-05T08:55:23Z</cp:lastPrinted>
  <dcterms:created xsi:type="dcterms:W3CDTF">2011-10-30T17:12:01Z</dcterms:created>
  <dcterms:modified xsi:type="dcterms:W3CDTF">2017-03-05T08:58:11Z</dcterms:modified>
</cp:coreProperties>
</file>